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6" r:id="rId5"/>
    <p:sldId id="273" r:id="rId6"/>
    <p:sldId id="274" r:id="rId7"/>
    <p:sldId id="267" r:id="rId8"/>
    <p:sldId id="258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091"/>
    <a:srgbClr val="CC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71" autoAdjust="0"/>
  </p:normalViewPr>
  <p:slideViewPr>
    <p:cSldViewPr snapToGrid="0">
      <p:cViewPr varScale="1">
        <p:scale>
          <a:sx n="101" d="100"/>
          <a:sy n="101" d="100"/>
        </p:scale>
        <p:origin x="19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5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4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3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9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1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7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80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9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4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1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2E8A-8305-4EAA-9A46-80F84BFD61AF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EE5C-4BAD-46FD-8EA0-14F78AED4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17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spi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514474"/>
            <a:ext cx="7553325" cy="3781426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программ вступительных испытаний 2024</a:t>
            </a:r>
            <a:r>
              <a:rPr lang="ru-RU" sz="36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ru-RU" sz="36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Факультете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художественного образования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Нижнетагильского социально-педагогического института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программ высшего 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1" y="5791200"/>
            <a:ext cx="7086599" cy="676274"/>
          </a:xfrm>
        </p:spPr>
        <p:txBody>
          <a:bodyPr>
            <a:normAutofit fontScale="92500" lnSpcReduction="20000"/>
          </a:bodyPr>
          <a:lstStyle/>
          <a:p>
            <a:pPr lvl="0" algn="l"/>
            <a:r>
              <a:rPr lang="en-US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www.ntspi.ru</a:t>
            </a:r>
            <a:r>
              <a:rPr lang="en-US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+7(3435)25-01-00</a:t>
            </a:r>
            <a:r>
              <a:rPr lang="ru-RU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arteduf@yandex.ru</a:t>
            </a:r>
            <a:endParaRPr lang="ru-RU" sz="1800" dirty="0" smtClean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endParaRPr lang="ru-RU" sz="1800" dirty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162" y="1672665"/>
            <a:ext cx="2659087" cy="1325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2" y="1672666"/>
            <a:ext cx="1747009" cy="1284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65" y="1672665"/>
            <a:ext cx="1928143" cy="1284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27" y="5036344"/>
            <a:ext cx="1599698" cy="11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594" y="138023"/>
            <a:ext cx="8614600" cy="72721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sz="3200" b="1" dirty="0" smtClean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чная </a:t>
            </a:r>
            <a:r>
              <a:rPr lang="ru-RU" sz="3200" b="1" dirty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 </a:t>
            </a:r>
            <a:r>
              <a:rPr lang="ru-RU" sz="3200" b="1" dirty="0" smtClean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обучения</a:t>
            </a:r>
            <a:endParaRPr lang="ru-RU" sz="3200" b="1" dirty="0">
              <a:solidFill>
                <a:srgbClr val="195091"/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594" y="1002890"/>
            <a:ext cx="8545772" cy="168131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Педагогическое образование </a:t>
            </a:r>
            <a:endParaRPr lang="ru-RU" sz="2400" dirty="0" smtClean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 двумя профилями подготовки),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профили </a:t>
            </a:r>
            <a:r>
              <a:rPr lang="ru-RU" sz="2400" dirty="0">
                <a:solidFill>
                  <a:srgbClr val="CC262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«Изобразительное искусство </a:t>
            </a:r>
            <a:r>
              <a:rPr lang="ru-RU" sz="2400" dirty="0" smtClean="0">
                <a:solidFill>
                  <a:srgbClr val="CC262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CC262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Дополнительное образование (дизайн)»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6674" y="2684207"/>
            <a:ext cx="9077325" cy="377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Вступительные испытания (после 11 класса):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 (ЕГЭ, минимум </a:t>
            </a: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42 </a:t>
            </a: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баллов)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 (ЕГЭ, минимум 42 балла)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Творческое испытание (Дизайн) </a:t>
            </a:r>
            <a:endParaRPr lang="ru-RU" sz="2000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Вступительные испытания (на базе СПО):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 (ЕГЭ или внутренний экзамен, минимум </a:t>
            </a: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42 </a:t>
            </a: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баллов)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 (ЕГЭ или внутренний экзамен, минимум 42 балла)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Творческое испытание (Дизайн)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594" y="138022"/>
            <a:ext cx="8614600" cy="112050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dirty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592" y="1258527"/>
            <a:ext cx="8479408" cy="1960923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Педагогическое образование, </a:t>
            </a:r>
            <a:r>
              <a:rPr lang="ru-RU" sz="2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профиль </a:t>
            </a:r>
            <a:endParaRPr lang="ru-RU" sz="2600" dirty="0" smtClean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«Изобразительное искусство</a:t>
            </a:r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</a:t>
            </a:r>
            <a:endParaRPr lang="ru-RU" sz="2400" dirty="0">
              <a:solidFill>
                <a:srgbClr val="FF0000"/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-114300" y="2562225"/>
            <a:ext cx="9258300" cy="3897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Вступительные испытания (после 11 класса):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 (ЕГЭ, минимум </a:t>
            </a: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42 </a:t>
            </a: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баллов)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 (ЕГЭ, минимум 42 балла)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Творческое испытание (Дизайн)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Вступительные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испытания (на базе СПО):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 (ЕГЭ или внутренний экзамен, минимум </a:t>
            </a: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42 </a:t>
            </a: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баллов)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 (ЕГЭ или внутренний экзамен, минимум 42 балла)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Творческое испытание (Дизайн)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722868" y="1627241"/>
            <a:ext cx="4308071" cy="2654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600" dirty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593" y="138021"/>
            <a:ext cx="5101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Заочная </a:t>
            </a:r>
            <a:r>
              <a:rPr lang="ru-RU" sz="3200" b="1" dirty="0">
                <a:solidFill>
                  <a:srgbClr val="19509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 обучения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138023"/>
            <a:ext cx="8691717" cy="6878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Творческое испытание (Дизайн</a:t>
            </a:r>
            <a:r>
              <a:rPr lang="ru-RU" sz="32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  <a:r>
              <a:rPr lang="ru-RU" sz="3600" dirty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600" dirty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600" b="1" dirty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8" y="1012723"/>
            <a:ext cx="8691716" cy="987527"/>
          </a:xfrm>
        </p:spPr>
        <p:txBody>
          <a:bodyPr>
            <a:noAutofit/>
          </a:bodyPr>
          <a:lstStyle/>
          <a:p>
            <a:pPr marL="10287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Вступительное</a:t>
            </a:r>
            <a:r>
              <a:rPr lang="ru-RU" sz="1800" b="1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испытание</a:t>
            </a:r>
            <a:r>
              <a:rPr lang="ru-RU" sz="1800" b="1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8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творческое</a:t>
            </a:r>
            <a:r>
              <a:rPr lang="ru-RU" sz="18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испытание</a:t>
            </a:r>
            <a:r>
              <a:rPr lang="ru-RU" sz="18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(Дизайн)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включает в себя два задания по выполнению творческих работ в</a:t>
            </a:r>
            <a:r>
              <a:rPr lang="ru-RU" sz="1800" spc="-33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два</a:t>
            </a:r>
            <a:r>
              <a:rPr lang="ru-RU" sz="18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этапа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b="1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7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0287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Первый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этап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поступающий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предварительно должен выбрать тему из</a:t>
            </a:r>
            <a:r>
              <a:rPr lang="ru-RU" sz="16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предложенного</a:t>
            </a:r>
            <a:r>
              <a:rPr lang="ru-RU" sz="16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перечня и самостоятельно</a:t>
            </a:r>
            <a:r>
              <a:rPr lang="ru-RU" sz="16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выполнить плоскостную абстрактную полихромную композицию и рисунок человека (полного образа в цвете) 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одежде.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Примерный перечень</a:t>
            </a:r>
            <a:r>
              <a:rPr lang="ru-RU" sz="1600" b="1" spc="-25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                              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1264285" algn="l"/>
              </a:tabLs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босиком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песку;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1264285" algn="l"/>
              </a:tabLs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бабушкин комод;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1264285" algn="l"/>
              </a:tabLs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малая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родина;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1264285" algn="l"/>
              </a:tabLs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музыка ветра;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Char char="-"/>
              <a:tabLst>
                <a:tab pos="1264285" algn="l"/>
              </a:tabLs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ветер перемен.</a:t>
            </a:r>
            <a:endParaRPr lang="ru-RU" sz="1600" i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Aft>
                <a:spcPts val="0"/>
              </a:spcAft>
              <a:buSzPts val="1400"/>
              <a:buNone/>
              <a:tabLst>
                <a:tab pos="1264285" algn="l"/>
              </a:tabLst>
            </a:pPr>
            <a:r>
              <a:rPr lang="ru-RU" sz="16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</a:t>
            </a:r>
            <a:r>
              <a:rPr lang="ru-RU" sz="16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бумага формата А-3 (ватман), ластик, простой карандаш,</a:t>
            </a:r>
            <a:r>
              <a:rPr lang="ru-RU" sz="16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цветные карандаши, акварель, гуашь, гелиевые ручки,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линеры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фломастеры,</a:t>
            </a:r>
            <a:r>
              <a:rPr lang="ru-RU" sz="16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маркеры</a:t>
            </a:r>
            <a:r>
              <a:rPr lang="ru-RU" sz="16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1600" spc="-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другие средства</a:t>
            </a:r>
            <a:r>
              <a:rPr lang="ru-RU" sz="16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графической подачи.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1600" b="1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600" dirty="0" err="1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6476" y="4179328"/>
            <a:ext cx="8691718" cy="97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06476" y="5161938"/>
            <a:ext cx="8691718" cy="62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 smtClean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06476" y="5801653"/>
            <a:ext cx="7256207" cy="64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138023"/>
            <a:ext cx="8691717" cy="68788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Творческий </a:t>
            </a:r>
            <a: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экзамен </a:t>
            </a:r>
            <a:r>
              <a:rPr lang="ru-RU" sz="32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(первый этап) </a:t>
            </a:r>
            <a: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8" y="1012723"/>
            <a:ext cx="8691716" cy="9875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1600" b="1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600" dirty="0" err="1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6476" y="4179328"/>
            <a:ext cx="8691718" cy="97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06476" y="5161938"/>
            <a:ext cx="8691718" cy="62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 smtClean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06476" y="5801653"/>
            <a:ext cx="7256207" cy="64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2" y="1121493"/>
            <a:ext cx="4019191" cy="27622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47700" y="4192240"/>
            <a:ext cx="938212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indent="53975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Работа на картинной плоскости должна быть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закомпонована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следующим образом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630555" indent="53975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верхней части листа прописывается выбранная тема, на левой половине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листа,</a:t>
            </a:r>
          </a:p>
          <a:p>
            <a:pPr marL="630555" indent="53975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расположенного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горизонтально, выполнена абстрактная полихромная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композиция,</a:t>
            </a:r>
          </a:p>
          <a:p>
            <a:pPr marL="630555" indent="53975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правой половине выполняется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фэшн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эскиз полного образа в цвете (одежда,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обувь,</a:t>
            </a:r>
          </a:p>
          <a:p>
            <a:pPr marL="630555" indent="539750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прическа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аксессуары на фигуре человека). 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137" y="1121493"/>
            <a:ext cx="3989533" cy="27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138023"/>
            <a:ext cx="8691717" cy="68788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6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Творческий </a:t>
            </a:r>
            <a: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экзамен </a:t>
            </a:r>
            <a:r>
              <a:rPr lang="ru-RU" sz="32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(первый этап) </a:t>
            </a:r>
            <a: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9509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8" y="1012723"/>
            <a:ext cx="8691716" cy="98752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1600" b="1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1600" dirty="0" err="1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6476" y="4179328"/>
            <a:ext cx="8691718" cy="97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06476" y="5161938"/>
            <a:ext cx="8691718" cy="62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 smtClean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06476" y="5801653"/>
            <a:ext cx="7256207" cy="64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53" y="1198135"/>
            <a:ext cx="4391066" cy="3020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719" y="1198134"/>
            <a:ext cx="4104034" cy="30206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675" y="2185661"/>
            <a:ext cx="820102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70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Данную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работу поступающий представляет экзаменационной комиссии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ru-RU" sz="1400" spc="1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позднее</a:t>
            </a:r>
            <a:r>
              <a:rPr lang="ru-RU" sz="1400" spc="1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</a:t>
            </a:r>
            <a:r>
              <a:rPr lang="ru-RU" sz="1400" spc="1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</a:t>
            </a:r>
            <a:r>
              <a:rPr lang="ru-RU" sz="1400" spc="1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часов</a:t>
            </a:r>
            <a:r>
              <a:rPr lang="ru-RU" sz="1400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</a:t>
            </a:r>
            <a:r>
              <a:rPr lang="ru-RU" sz="1400" spc="16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начала</a:t>
            </a:r>
            <a:r>
              <a:rPr lang="ru-RU" sz="1400" spc="17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вступительного</a:t>
            </a:r>
            <a:r>
              <a:rPr lang="ru-RU" sz="1400" spc="15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испытания</a:t>
            </a:r>
            <a:r>
              <a:rPr lang="ru-RU" sz="1400" spc="18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через электронную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информационную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систему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университета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электронном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формате: фотоизображения хорошего качества; рекомендуемые форматы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jpg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png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4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tiff</a:t>
            </a:r>
            <a:r>
              <a:rPr lang="ru-RU" sz="1400" spc="-1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размером до</a:t>
            </a:r>
            <a:r>
              <a:rPr lang="ru-RU" sz="1400" spc="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мб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138023"/>
            <a:ext cx="8691717" cy="68788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Второй этап – карандашный рисунок натюрморта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8" y="894753"/>
            <a:ext cx="8691716" cy="85539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и принадлежности для работы: </a:t>
            </a: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лист </a:t>
            </a:r>
            <a:r>
              <a:rPr lang="ru-RU" sz="1800" dirty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ватмана формата </a:t>
            </a:r>
            <a:r>
              <a:rPr lang="ru-RU" sz="1800" dirty="0" smtClean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А3, </a:t>
            </a:r>
            <a:r>
              <a:rPr lang="ru-RU" sz="1800" dirty="0">
                <a:solidFill>
                  <a:srgbClr val="1950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простой карандаш (М или 2М), ластик.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6476" y="4388138"/>
            <a:ext cx="8691718" cy="522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Натюрморт из бытовых предметов близких по форме к геометрическим </a:t>
            </a:r>
            <a:r>
              <a:rPr lang="ru-RU" sz="1800" dirty="0" smtClean="0">
                <a:solidFill>
                  <a:srgbClr val="CC26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телам</a:t>
            </a:r>
            <a:endParaRPr lang="ru-RU" sz="1800" dirty="0" smtClean="0">
              <a:solidFill>
                <a:srgbClr val="1950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06476" y="4748999"/>
            <a:ext cx="8691718" cy="1042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 smtClean="0">
              <a:solidFill>
                <a:srgbClr val="CC26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 descr="C:\Users\111\Desktop\IMG_7550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6" y="1645632"/>
            <a:ext cx="3243437" cy="263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951" y="1633600"/>
            <a:ext cx="3297931" cy="2662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051" y="3105835"/>
            <a:ext cx="84105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творческой работы в режиме онлайн.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pc="-15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выполнение</a:t>
            </a:r>
            <a:r>
              <a:rPr lang="ru-RU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задания</a:t>
            </a:r>
            <a:r>
              <a:rPr lang="ru-RU" spc="-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отводится</a:t>
            </a:r>
            <a:r>
              <a:rPr lang="ru-RU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часа.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Поступающий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выполняет творческую работу в режиме онлайн, по истечении 1 часа 30 минут во время выполнения, необходимо произвести промежуточное фотографирование результата работы.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00050" y="2200275"/>
            <a:ext cx="5353049" cy="2495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Линейно-конструктивное построение предметов, уточнение их пропорций. Обозначение пространственного соотношения между предметами</a:t>
            </a: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Передача штриховкой светотеневых отношений (освещенные поверхности, полутень, собственная и падающая тень</a:t>
            </a: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).</a:t>
            </a: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 Уточнение и проработка деталей, расстановка линейных и </a:t>
            </a: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тональных </a:t>
            </a: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акцентов, усиление плановости и выявления пространства</a:t>
            </a:r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33" y="2085976"/>
            <a:ext cx="2967570" cy="2309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4" y="4834035"/>
            <a:ext cx="2357095" cy="1637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624" y="4831670"/>
            <a:ext cx="2305389" cy="1637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948" y="4831670"/>
            <a:ext cx="2347596" cy="16379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8150" y="381000"/>
            <a:ext cx="8352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Рисунок натюрморта с натуры можно условно разделить на четыре этапа:</a:t>
            </a:r>
            <a:br>
              <a:rPr lang="ru-RU" sz="2000" b="1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051" y="1111416"/>
            <a:ext cx="837867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 Выбор формата листа и его положения (горизонтальное или вертикальное) в зависимости от характера натюрморта.</a:t>
            </a:r>
            <a:b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Композиционное размещение рисунка на листе с обозначением общих контуров предметов.</a:t>
            </a:r>
            <a:br>
              <a:rPr lang="ru-RU" sz="1600" dirty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2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614" y="2819400"/>
            <a:ext cx="6902718" cy="25527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НТГСПИ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www.ntspi.ru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Деканата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(3435)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25-01-00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ntgspi@yandex.ru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4" y="552450"/>
            <a:ext cx="1253630" cy="8667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251" y="1419225"/>
            <a:ext cx="6924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Нижнетагильский государственный </a:t>
            </a:r>
          </a:p>
          <a:p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социально-педагогический институт</a:t>
            </a:r>
          </a:p>
          <a:p>
            <a:r>
              <a:rPr lang="ru-RU" sz="1600" dirty="0" smtClean="0">
                <a:solidFill>
                  <a:srgbClr val="19509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Факультет художественного образования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518</Words>
  <Application>Microsoft Office PowerPoint</Application>
  <PresentationFormat>Экран (4:3)</PresentationFormat>
  <Paragraphs>79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Open Sans</vt:lpstr>
      <vt:lpstr>Tahoma</vt:lpstr>
      <vt:lpstr>Times New Roman</vt:lpstr>
      <vt:lpstr>Тема Office</vt:lpstr>
      <vt:lpstr>Особенности программ вступительных испытаний 2024  на Факультете художественного образования  Нижнетагильского социально-педагогического института для программ высшего образования</vt:lpstr>
      <vt:lpstr>Очная форма обучения</vt:lpstr>
      <vt:lpstr> </vt:lpstr>
      <vt:lpstr> Творческое испытание (Дизайн) </vt:lpstr>
      <vt:lpstr> Творческий экзамен (первый этап)  </vt:lpstr>
      <vt:lpstr> Творческий экзамен (первый этап)  </vt:lpstr>
      <vt:lpstr>Второй этап – карандашный рисунок натюрморта</vt:lpstr>
      <vt:lpstr>Презентация PowerPoint</vt:lpstr>
      <vt:lpstr>Сайт НТГСПИ www.ntspi.ru  Тел. Деканата +7 (3435) 25-01-00  E-mail:  ntgspi@yandex.ru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artut</dc:creator>
  <cp:lastModifiedBy>piemka_3</cp:lastModifiedBy>
  <cp:revision>60</cp:revision>
  <dcterms:created xsi:type="dcterms:W3CDTF">2022-03-04T08:17:10Z</dcterms:created>
  <dcterms:modified xsi:type="dcterms:W3CDTF">2024-01-19T09:34:37Z</dcterms:modified>
</cp:coreProperties>
</file>